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9"/>
  </p:handout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81" r:id="rId9"/>
    <p:sldId id="279" r:id="rId10"/>
    <p:sldId id="282" r:id="rId11"/>
    <p:sldId id="280" r:id="rId12"/>
    <p:sldId id="283" r:id="rId13"/>
    <p:sldId id="265" r:id="rId14"/>
    <p:sldId id="266" r:id="rId15"/>
    <p:sldId id="267" r:id="rId16"/>
    <p:sldId id="268" r:id="rId17"/>
    <p:sldId id="271" r:id="rId18"/>
    <p:sldId id="273" r:id="rId19"/>
    <p:sldId id="274" r:id="rId20"/>
    <p:sldId id="275" r:id="rId21"/>
    <p:sldId id="284" r:id="rId22"/>
    <p:sldId id="285" r:id="rId23"/>
    <p:sldId id="278" r:id="rId24"/>
    <p:sldId id="276" r:id="rId25"/>
    <p:sldId id="277" r:id="rId26"/>
    <p:sldId id="288" r:id="rId27"/>
    <p:sldId id="28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48"/>
    <a:srgbClr val="FAFAF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84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87401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004135"/>
      </p:ext>
    </p:extLst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7074333"/>
      </p:ext>
    </p:extLst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426554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9550234"/>
      </p:ext>
    </p:extLst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9083979"/>
      </p:ext>
    </p:extLst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6000564"/>
      </p:ext>
    </p:extLst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4350927"/>
      </p:ext>
    </p:extLst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4920567"/>
      </p:ext>
    </p:extLst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1012904"/>
      </p:ext>
    </p:extLst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4140566"/>
      </p:ext>
    </p:extLst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137" t="41365"/>
          <a:stretch/>
        </p:blipFill>
        <p:spPr>
          <a:xfrm>
            <a:off x="-1" y="0"/>
            <a:ext cx="2348753" cy="18489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9725" y="-182880"/>
            <a:ext cx="9632731" cy="729943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18" name="Заголовок 1"/>
          <p:cNvSpPr>
            <a:spLocks noGrp="1"/>
          </p:cNvSpPr>
          <p:nvPr>
            <p:ph type="ctrTitle"/>
          </p:nvPr>
        </p:nvSpPr>
        <p:spPr>
          <a:xfrm>
            <a:off x="2197363" y="1261241"/>
            <a:ext cx="4667398" cy="3294993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Краеведческий клуб «Исток»</a:t>
            </a:r>
            <a:br>
              <a:rPr lang="ru-RU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</a:br>
            <a:r>
              <a:rPr lang="ru-RU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КГУ  « Дом творчества детей и юношества» </a:t>
            </a:r>
            <a:r>
              <a:rPr lang="ru-RU" sz="36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акимата</a:t>
            </a:r>
            <a:r>
              <a:rPr lang="ru-RU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Астраханского района.</a:t>
            </a:r>
            <a:endParaRPr lang="ru-RU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383287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61025_1512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5885" y="796834"/>
            <a:ext cx="7252230" cy="5380129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61025_1513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5885" y="1123406"/>
            <a:ext cx="7252230" cy="5053557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61025_1512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5885" y="1227909"/>
            <a:ext cx="7252230" cy="4949054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 это мы.</a:t>
            </a:r>
            <a:b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Мы пришли в клуб «Исток» в 2015 году.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Содержимое 3" descr="KdBQwa-120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491" t="5777" r="8572" b="2961"/>
          <a:stretch>
            <a:fillRect/>
          </a:stretch>
        </p:blipFill>
        <p:spPr>
          <a:xfrm>
            <a:off x="418011" y="1598657"/>
            <a:ext cx="8007531" cy="46715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этот год мы научились вести экскурсии в музее. </a:t>
            </a:r>
            <a:b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Проводили их для школьников района.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Содержимое 5" descr="загруженно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7017" y="1750423"/>
            <a:ext cx="8007531" cy="4728754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Мы активно участвовали в различных мероприятиях района, села, школы, ДДТ.</a:t>
            </a:r>
            <a:endParaRPr lang="ru-RU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179" y="1734185"/>
            <a:ext cx="3356050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Documents and Settings\Админ\Рабочий стол\День Победы\IMG_0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1737" y="1942633"/>
            <a:ext cx="4519749" cy="3987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Мы на уроке «Моя родословная».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Picture 2" descr="фото с оксаночкой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5212" y="1862250"/>
            <a:ext cx="6858000" cy="435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42385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«Про нас, страну и независимость.»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319349"/>
            <a:ext cx="7886700" cy="485761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Музейный урок  «Про нас, страну и независимость» прошел интересно и заставил поверить нас в свои силы.</a:t>
            </a:r>
            <a:endParaRPr lang="ru-RU" sz="28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2120" y="2286000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525" y="2628083"/>
            <a:ext cx="5238750" cy="3929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69880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Серьезным испытанием стало для нас участие в областном конкурсе музеев, посвященном 25–</a:t>
            </a:r>
            <a:r>
              <a:rPr lang="ru-RU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летию</a:t>
            </a:r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Независимости в лагере «Звездном» в Боровом.</a:t>
            </a:r>
            <a:endParaRPr lang="ru-RU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Содержимое 3" descr="77596a8de850f901592ff5409aa175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1942" y="2047694"/>
            <a:ext cx="7720116" cy="4351338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53908f8613474af6b7b4d9e3c27afd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313509"/>
            <a:ext cx="7467600" cy="5788047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7366" y="365126"/>
            <a:ext cx="7127984" cy="2391137"/>
          </a:xfrm>
        </p:spPr>
        <p:txBody>
          <a:bodyPr>
            <a:normAutofit fontScale="90000"/>
          </a:bodyPr>
          <a:lstStyle/>
          <a:p>
            <a:pPr algn="r"/>
            <a:r>
              <a:rPr lang="ru-RU" sz="4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Девиз клуба:</a:t>
            </a: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«Не познав прошлого, не сотворишь прекрасного будущего.»</a:t>
            </a:r>
            <a:br>
              <a:rPr lang="ru-RU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Аль – </a:t>
            </a:r>
            <a:r>
              <a:rPr lang="ru-RU" sz="31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Фараби</a:t>
            </a:r>
            <a:r>
              <a:rPr lang="ru-RU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  <a:r>
              <a:rPr lang="ru-RU" sz="3100" b="1" dirty="0" smtClean="0">
                <a:latin typeface="Georgia" pitchFamily="18" charset="0"/>
              </a:rPr>
              <a:t/>
            </a:r>
            <a:br>
              <a:rPr lang="ru-RU" sz="3100" b="1" dirty="0" smtClean="0">
                <a:latin typeface="Georgia" pitchFamily="18" charset="0"/>
              </a:rPr>
            </a:br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4139" y="389408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05394" y="5512526"/>
            <a:ext cx="8007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B050"/>
                </a:solidFill>
                <a:latin typeface="Georgia" pitchFamily="18" charset="0"/>
              </a:rPr>
              <a:t>-</a:t>
            </a:r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Краеведческий клуб «Исток» работает в ДДТ с 2008 года. </a:t>
            </a:r>
            <a:endParaRPr lang="ru-RU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9" name="Содержимое 8" descr="IMG-20161017-WA0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903" t="3675" r="15184"/>
          <a:stretch>
            <a:fillRect/>
          </a:stretch>
        </p:blipFill>
        <p:spPr>
          <a:xfrm>
            <a:off x="666206" y="1985554"/>
            <a:ext cx="8020593" cy="3605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Мы заняли 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II</a:t>
            </a: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место в области.</a:t>
            </a:r>
            <a:b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музее хранится грамота.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Содержимое 3" descr="photo_14634622479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1079" y="1864813"/>
            <a:ext cx="7721842" cy="4351338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61025_151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32" t="1067" r="27361" b="10974"/>
          <a:stretch>
            <a:fillRect/>
          </a:stretch>
        </p:blipFill>
        <p:spPr>
          <a:xfrm rot="5400000">
            <a:off x="1338942" y="359231"/>
            <a:ext cx="6439989" cy="6191794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61025_1504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252" t="6677" r="14903" b="15570"/>
          <a:stretch>
            <a:fillRect/>
          </a:stretch>
        </p:blipFill>
        <p:spPr>
          <a:xfrm>
            <a:off x="3571436" y="246184"/>
            <a:ext cx="5212080" cy="3762103"/>
          </a:xfrm>
        </p:spPr>
      </p:pic>
      <p:pic>
        <p:nvPicPr>
          <p:cNvPr id="5" name="Рисунок 4" descr="20161025_150427.jpg"/>
          <p:cNvPicPr>
            <a:picLocks noChangeAspect="1"/>
          </p:cNvPicPr>
          <p:nvPr/>
        </p:nvPicPr>
        <p:blipFill>
          <a:blip r:embed="rId3" cstate="print"/>
          <a:srcRect l="18143" t="9405" r="18714" b="10119"/>
          <a:stretch>
            <a:fillRect/>
          </a:stretch>
        </p:blipFill>
        <p:spPr>
          <a:xfrm>
            <a:off x="290146" y="2837907"/>
            <a:ext cx="4990011" cy="39057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664823"/>
            <a:ext cx="88958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Мы работаем над различными проектами.</a:t>
            </a:r>
            <a:endParaRPr lang="ru-RU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161014-WA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866" t="16570" r="12726" b="27035"/>
          <a:stretch>
            <a:fillRect/>
          </a:stretch>
        </p:blipFill>
        <p:spPr>
          <a:xfrm>
            <a:off x="0" y="1384663"/>
            <a:ext cx="4190155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20160524_125521.jpg"/>
          <p:cNvPicPr>
            <a:picLocks noChangeAspect="1"/>
          </p:cNvPicPr>
          <p:nvPr/>
        </p:nvPicPr>
        <p:blipFill>
          <a:blip r:embed="rId3" cstate="print"/>
          <a:srcRect l="30861" t="15587" r="47181" b="7460"/>
          <a:stretch>
            <a:fillRect/>
          </a:stretch>
        </p:blipFill>
        <p:spPr>
          <a:xfrm>
            <a:off x="5329646" y="1515292"/>
            <a:ext cx="3814354" cy="4336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0" y="5780782"/>
            <a:ext cx="39580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>
                <a:solidFill>
                  <a:srgbClr val="00B050"/>
                </a:solidFill>
                <a:latin typeface="Georgia" pitchFamily="18" charset="0"/>
              </a:rPr>
              <a:t>Кирибаева</a:t>
            </a:r>
            <a:r>
              <a:rPr lang="ru-RU" sz="3200" dirty="0" smtClean="0">
                <a:solidFill>
                  <a:srgbClr val="00B050"/>
                </a:solidFill>
                <a:latin typeface="Georgia" pitchFamily="18" charset="0"/>
              </a:rPr>
              <a:t> Раиса </a:t>
            </a:r>
            <a:r>
              <a:rPr lang="ru-RU" sz="3200" dirty="0" err="1" smtClean="0">
                <a:solidFill>
                  <a:srgbClr val="00B050"/>
                </a:solidFill>
                <a:latin typeface="Georgia" pitchFamily="18" charset="0"/>
              </a:rPr>
              <a:t>Кабдулетовна</a:t>
            </a:r>
            <a:endParaRPr lang="ru-RU" sz="3200" dirty="0">
              <a:solidFill>
                <a:srgbClr val="00B050"/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63439" y="5780782"/>
            <a:ext cx="4480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>
                <a:solidFill>
                  <a:srgbClr val="00B050"/>
                </a:solidFill>
                <a:latin typeface="Georgia" pitchFamily="18" charset="0"/>
              </a:rPr>
              <a:t>Жанибекова</a:t>
            </a:r>
            <a:r>
              <a:rPr lang="ru-RU" sz="3200" dirty="0" smtClean="0"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  <a:latin typeface="Georgia" pitchFamily="18" charset="0"/>
              </a:rPr>
              <a:t>Ботагоз</a:t>
            </a:r>
            <a:r>
              <a:rPr lang="ru-RU" sz="3200" dirty="0" smtClean="0"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ru-RU" sz="3200" smtClean="0">
                <a:solidFill>
                  <a:srgbClr val="00B050"/>
                </a:solidFill>
                <a:latin typeface="Georgia" pitchFamily="18" charset="0"/>
              </a:rPr>
              <a:t>Есенбековна</a:t>
            </a:r>
            <a:endParaRPr lang="ru-RU" sz="3200" dirty="0">
              <a:solidFill>
                <a:srgbClr val="00B050"/>
              </a:solidFill>
              <a:latin typeface="Georgia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690689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Мы продолжаем свою работу в краеведческом клубе «Исток».</a:t>
            </a:r>
            <a:endParaRPr lang="ru-RU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Содержимое 11" descr="3IrM2W_IYD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40434" y="318474"/>
            <a:ext cx="1925864" cy="2516165"/>
          </a:xfrm>
        </p:spPr>
      </p:pic>
      <p:pic>
        <p:nvPicPr>
          <p:cNvPr id="13" name="Рисунок 12" descr="3joeKWAbXq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663" y="256902"/>
            <a:ext cx="1395000" cy="2516400"/>
          </a:xfrm>
          <a:prstGeom prst="rect">
            <a:avLst/>
          </a:prstGeom>
        </p:spPr>
      </p:pic>
      <p:pic>
        <p:nvPicPr>
          <p:cNvPr id="14" name="Рисунок 13" descr="7u_QHanTON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492" y="349612"/>
            <a:ext cx="1926000" cy="2451545"/>
          </a:xfrm>
          <a:prstGeom prst="rect">
            <a:avLst/>
          </a:prstGeom>
        </p:spPr>
      </p:pic>
      <p:pic>
        <p:nvPicPr>
          <p:cNvPr id="15" name="Рисунок 14" descr="CO33dlcpSg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37889" y="3553099"/>
            <a:ext cx="1926000" cy="2488139"/>
          </a:xfrm>
          <a:prstGeom prst="rect">
            <a:avLst/>
          </a:prstGeom>
        </p:spPr>
      </p:pic>
      <p:pic>
        <p:nvPicPr>
          <p:cNvPr id="16" name="Рисунок 15" descr="FTU6LVwYmF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6845" y="3631474"/>
            <a:ext cx="1926000" cy="24536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9452" y="2821577"/>
            <a:ext cx="1867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Черноволов Даниил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0034" y="2795452"/>
            <a:ext cx="180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Крикунова</a:t>
            </a:r>
            <a:r>
              <a:rPr lang="ru-RU" sz="2000" dirty="0" smtClean="0"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Виктория</a:t>
            </a:r>
            <a:endParaRPr lang="ru-RU" sz="2000" dirty="0">
              <a:solidFill>
                <a:srgbClr val="FF00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92685" y="2913017"/>
            <a:ext cx="180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Долгова Валерия</a:t>
            </a:r>
            <a:endParaRPr lang="ru-RU" sz="2000" dirty="0">
              <a:solidFill>
                <a:srgbClr val="FF00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06286" y="6152606"/>
            <a:ext cx="1711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Мухамбаева</a:t>
            </a:r>
            <a:r>
              <a:rPr lang="ru-RU" sz="2000" dirty="0" smtClean="0"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000" dirty="0" err="1" smtClean="0"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Жузым</a:t>
            </a:r>
            <a:endParaRPr lang="ru-RU" sz="2000" dirty="0" smtClean="0">
              <a:solidFill>
                <a:srgbClr val="FF00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52160" y="6021976"/>
            <a:ext cx="2142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002060"/>
                </a:solidFill>
                <a:latin typeface="Georgia" pitchFamily="18" charset="0"/>
              </a:rPr>
              <a:t>Апен</a:t>
            </a:r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 Нурсултан.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BXX6k372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0401" y="169818"/>
            <a:ext cx="2227217" cy="2194559"/>
          </a:xfrm>
        </p:spPr>
      </p:pic>
      <p:pic>
        <p:nvPicPr>
          <p:cNvPr id="9" name="Рисунок 8" descr="XWRuTpk-K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4114" y="4114800"/>
            <a:ext cx="2272938" cy="2573383"/>
          </a:xfrm>
          <a:prstGeom prst="rect">
            <a:avLst/>
          </a:prstGeom>
        </p:spPr>
      </p:pic>
      <p:pic>
        <p:nvPicPr>
          <p:cNvPr id="10" name="Содержимое 3" descr="photo_1463462247984.jpg"/>
          <p:cNvPicPr>
            <a:picLocks noChangeAspect="1"/>
          </p:cNvPicPr>
          <p:nvPr/>
        </p:nvPicPr>
        <p:blipFill>
          <a:blip r:embed="rId4" cstate="print"/>
          <a:srcRect l="24456" t="18085" r="61165" b="50994"/>
          <a:stretch>
            <a:fillRect/>
          </a:stretch>
        </p:blipFill>
        <p:spPr>
          <a:xfrm>
            <a:off x="287385" y="1685107"/>
            <a:ext cx="2155369" cy="2181498"/>
          </a:xfrm>
          <a:prstGeom prst="rect">
            <a:avLst/>
          </a:prstGeom>
        </p:spPr>
      </p:pic>
      <p:pic>
        <p:nvPicPr>
          <p:cNvPr id="11" name="Содержимое 3" descr="photo_1463462247984.jpg"/>
          <p:cNvPicPr>
            <a:picLocks noChangeAspect="1"/>
          </p:cNvPicPr>
          <p:nvPr/>
        </p:nvPicPr>
        <p:blipFill>
          <a:blip r:embed="rId4" cstate="print"/>
          <a:srcRect l="50169" t="20787" r="37482" b="48892"/>
          <a:stretch>
            <a:fillRect/>
          </a:stretch>
        </p:blipFill>
        <p:spPr>
          <a:xfrm>
            <a:off x="6296297" y="1685109"/>
            <a:ext cx="2364377" cy="24296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13462" y="2534195"/>
            <a:ext cx="2403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Кенже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Нуржан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4138" y="1345474"/>
            <a:ext cx="1894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Момышева</a:t>
            </a:r>
            <a:r>
              <a:rPr lang="ru-RU" sz="2000" b="1" dirty="0" smtClean="0"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000" dirty="0" err="1" smtClean="0"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Дильназ</a:t>
            </a:r>
            <a:endParaRPr lang="ru-RU" sz="2000" dirty="0">
              <a:solidFill>
                <a:srgbClr val="FF00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26926" y="1410789"/>
            <a:ext cx="2194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Шокыбаева</a:t>
            </a:r>
            <a:r>
              <a:rPr lang="ru-RU" sz="2000" dirty="0" smtClean="0"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Милана</a:t>
            </a:r>
            <a:endParaRPr lang="ru-RU" sz="2000" dirty="0">
              <a:solidFill>
                <a:srgbClr val="FF00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Рисунок 4" descr="MlFjybgVhB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64331" y="4088674"/>
            <a:ext cx="1985554" cy="25733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55371" y="3866606"/>
            <a:ext cx="1933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Мисюрина</a:t>
            </a:r>
            <a:r>
              <a:rPr lang="ru-RU" sz="2000" dirty="0" smtClean="0">
                <a:solidFill>
                  <a:srgbClr val="FF00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Ксения</a:t>
            </a:r>
            <a:endParaRPr lang="ru-RU" sz="2000" dirty="0">
              <a:solidFill>
                <a:srgbClr val="FF00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81897" y="3853543"/>
            <a:ext cx="1711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FF0048"/>
                </a:solidFill>
                <a:latin typeface="Georgia" pitchFamily="18" charset="0"/>
              </a:rPr>
              <a:t>Чурбакова</a:t>
            </a:r>
            <a:r>
              <a:rPr lang="ru-RU" sz="2000" dirty="0" smtClean="0">
                <a:solidFill>
                  <a:srgbClr val="FF0048"/>
                </a:solidFill>
                <a:latin typeface="Georgia" pitchFamily="18" charset="0"/>
              </a:rPr>
              <a:t> Ангелина</a:t>
            </a:r>
            <a:endParaRPr lang="ru-RU" sz="2000" dirty="0">
              <a:solidFill>
                <a:srgbClr val="FF0048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5030" y="365126"/>
            <a:ext cx="6950319" cy="1325563"/>
          </a:xfrm>
        </p:spPr>
        <p:txBody>
          <a:bodyPr>
            <a:noAutofit/>
          </a:bodyPr>
          <a:lstStyle/>
          <a:p>
            <a:pPr algn="r"/>
            <a:r>
              <a:rPr lang="ru-RU" sz="3200" dirty="0" smtClean="0">
                <a:solidFill>
                  <a:srgbClr val="C00000"/>
                </a:solidFill>
                <a:latin typeface="Georgia" pitchFamily="18" charset="0"/>
              </a:rPr>
              <a:t>«Лучшая форма патриотизма- это изучение истории родного края в средних школах»      </a:t>
            </a:r>
            <a:r>
              <a:rPr lang="ru-RU" sz="3200" dirty="0" smtClean="0">
                <a:solidFill>
                  <a:srgbClr val="002060"/>
                </a:solidFill>
                <a:latin typeface="Georgia" pitchFamily="18" charset="0"/>
              </a:rPr>
              <a:t>Н.А.Назарбаев.</a:t>
            </a:r>
            <a:endParaRPr lang="ru-RU" sz="32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2206869"/>
            <a:ext cx="7886700" cy="43961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Любовь к родной земле- святое чувство,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Что скрыто в сердце каждого из нас, 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Светло и радостно, немного грустно-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Оно в тебе, оно- не напоказ.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Не выставишь его на обозренье,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Не вскрикнешь: я люблю тебя мой край!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 где- то в самых тайных сновиденьях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Увидишь и прошепчешь: расцветай!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5030" y="365126"/>
            <a:ext cx="6950319" cy="1325563"/>
          </a:xfrm>
        </p:spPr>
        <p:txBody>
          <a:bodyPr>
            <a:noAutofit/>
          </a:bodyPr>
          <a:lstStyle/>
          <a:p>
            <a:pPr algn="r"/>
            <a:endParaRPr lang="ru-RU" sz="32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7053" y="2831123"/>
            <a:ext cx="8660423" cy="37719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СПАСИБО  ЗА  ВНИМАНИЕ!</a:t>
            </a:r>
            <a:endParaRPr lang="ru-RU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67268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Georgia" pitchFamily="18" charset="0"/>
              </a:rPr>
              <a:t>За это время в его работе участвовало около 100 воспитанников.</a:t>
            </a:r>
            <a:br>
              <a:rPr lang="ru-RU" dirty="0" smtClean="0">
                <a:solidFill>
                  <a:srgbClr val="7030A0"/>
                </a:solidFill>
                <a:latin typeface="Georgia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Georgia" pitchFamily="18" charset="0"/>
              </a:rPr>
              <a:t>В основном - это учащиеся АСШ № 2.</a:t>
            </a:r>
            <a:endParaRPr lang="ru-RU" dirty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7" name="Picture 4" descr="P401006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985554"/>
            <a:ext cx="4742755" cy="3357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 descr="C:\Documents and Settings\Админ\Рабочий стол\День Победы\IMG_07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624" y="2651351"/>
            <a:ext cx="4476750" cy="3357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B050"/>
                </a:solidFill>
                <a:latin typeface="Georgia" pitchFamily="18" charset="0"/>
              </a:rPr>
              <a:t>Программа клуба «Исток» рассчитана на 2 года.</a:t>
            </a:r>
            <a:endParaRPr lang="ru-RU" sz="4000" b="1" dirty="0">
              <a:solidFill>
                <a:srgbClr val="00B050"/>
              </a:solidFill>
              <a:latin typeface="Georgia" pitchFamily="18" charset="0"/>
            </a:endParaRPr>
          </a:p>
        </p:txBody>
      </p:sp>
      <p:pic>
        <p:nvPicPr>
          <p:cNvPr id="5" name="Содержимое 4" descr="C5vKwd9T1H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0433" r="3704" b="6299"/>
          <a:stretch>
            <a:fillRect/>
          </a:stretch>
        </p:blipFill>
        <p:spPr>
          <a:xfrm rot="16200000">
            <a:off x="2165797" y="1016259"/>
            <a:ext cx="4538090" cy="615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Выпускники клуба «Исток».</a:t>
            </a:r>
            <a:endParaRPr lang="ru-R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3" descr="231020101046"/>
          <p:cNvPicPr>
            <a:picLocks noChangeAspect="1" noChangeArrowheads="1"/>
          </p:cNvPicPr>
          <p:nvPr/>
        </p:nvPicPr>
        <p:blipFill>
          <a:blip r:embed="rId2" cstate="print"/>
          <a:srcRect r="12181" b="20862"/>
          <a:stretch>
            <a:fillRect/>
          </a:stretch>
        </p:blipFill>
        <p:spPr bwMode="auto">
          <a:xfrm>
            <a:off x="169816" y="1733004"/>
            <a:ext cx="4702629" cy="2891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AVoAQmKPiE.jpg"/>
          <p:cNvPicPr>
            <a:picLocks noChangeAspect="1"/>
          </p:cNvPicPr>
          <p:nvPr/>
        </p:nvPicPr>
        <p:blipFill>
          <a:blip r:embed="rId3" cstate="print"/>
          <a:srcRect r="4623"/>
          <a:stretch>
            <a:fillRect/>
          </a:stretch>
        </p:blipFill>
        <p:spPr>
          <a:xfrm rot="5400000">
            <a:off x="4421777" y="2070465"/>
            <a:ext cx="5120636" cy="3879668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641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2011 году музей получил статус – «Лучший музей </a:t>
            </a:r>
            <a:r>
              <a:rPr lang="ru-R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Акмолинской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области» и Гран-при в областном конкурсе музеев области.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6" name="Содержимое 5" descr="20161025_1510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058047" y="1390545"/>
            <a:ext cx="4910336" cy="6492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999251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Воспитанники клуба «Исток» и руководитель клуба участвовали в Республиканских, областных и районных конкурсах, занимали призовые места, становились лауреатами этих конкурсов.</a:t>
            </a:r>
            <a:endParaRPr lang="ru-RU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Содержимое 7" descr="20161025_1513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5885" y="2390502"/>
            <a:ext cx="7252230" cy="4086905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61025_1513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5885" y="796834"/>
            <a:ext cx="7252230" cy="5380129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5" descr="20161025_1514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5885" y="1825625"/>
            <a:ext cx="7252230" cy="4351338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576</TotalTime>
  <Words>306</Words>
  <Application>Microsoft Office PowerPoint</Application>
  <PresentationFormat>Экран (4:3)</PresentationFormat>
  <Paragraphs>40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Краеведческий клуб «Исток» КГУ  « Дом творчества детей и юношества» акимата Астраханского района.</vt:lpstr>
      <vt:lpstr>Девиз клуба:  «Не познав прошлого, не сотворишь прекрасного будущего.» Аль – Фараби.  </vt:lpstr>
      <vt:lpstr>За это время в его работе участвовало около 100 воспитанников. В основном - это учащиеся АСШ № 2.</vt:lpstr>
      <vt:lpstr>Программа клуба «Исток» рассчитана на 2 года.</vt:lpstr>
      <vt:lpstr>Выпускники клуба «Исток».</vt:lpstr>
      <vt:lpstr>В 2011 году музей получил статус – «Лучший музей Акмолинской области» и Гран-при в областном конкурсе музеев области.</vt:lpstr>
      <vt:lpstr>Воспитанники клуба «Исток» и руководитель клуба участвовали в Республиканских, областных и районных конкурсах, занимали призовые места, становились лауреатами этих конкурсов.</vt:lpstr>
      <vt:lpstr>Слайд 8</vt:lpstr>
      <vt:lpstr>Слайд 9</vt:lpstr>
      <vt:lpstr>Слайд 10</vt:lpstr>
      <vt:lpstr>Слайд 11</vt:lpstr>
      <vt:lpstr>Слайд 12</vt:lpstr>
      <vt:lpstr>А это мы.  Мы пришли в клуб «Исток» в 2015 году.</vt:lpstr>
      <vt:lpstr>За этот год мы научились вести экскурсии в музее.  Проводили их для школьников района.</vt:lpstr>
      <vt:lpstr>Мы активно участвовали в различных мероприятиях района, села, школы, ДДТ.</vt:lpstr>
      <vt:lpstr>Мы на уроке «Моя родословная».</vt:lpstr>
      <vt:lpstr> «Про нас, страну и независимость.»</vt:lpstr>
      <vt:lpstr>Серьезным испытанием стало для нас участие в областном конкурсе музеев, посвященном 25–летию Независимости в лагере «Звездном» в Боровом.</vt:lpstr>
      <vt:lpstr>Слайд 19</vt:lpstr>
      <vt:lpstr>Мы заняли II место в области. В музее хранится грамота.</vt:lpstr>
      <vt:lpstr>Слайд 21</vt:lpstr>
      <vt:lpstr>Слайд 22</vt:lpstr>
      <vt:lpstr>Мы продолжаем свою работу в краеведческом клубе «Исток».</vt:lpstr>
      <vt:lpstr>Слайд 24</vt:lpstr>
      <vt:lpstr>Слайд 25</vt:lpstr>
      <vt:lpstr>«Лучшая форма патриотизма- это изучение истории родного края в средних школах»      Н.А.Назарбаев.</vt:lpstr>
      <vt:lpstr>Слайд 27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User</cp:lastModifiedBy>
  <cp:revision>142</cp:revision>
  <dcterms:created xsi:type="dcterms:W3CDTF">2014-11-21T11:00:06Z</dcterms:created>
  <dcterms:modified xsi:type="dcterms:W3CDTF">2017-10-11T04:01:51Z</dcterms:modified>
</cp:coreProperties>
</file>